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1877" r:id="rId2"/>
    <p:sldId id="1863" r:id="rId3"/>
    <p:sldId id="1864" r:id="rId4"/>
    <p:sldId id="1862" r:id="rId5"/>
    <p:sldId id="1657" r:id="rId6"/>
    <p:sldId id="1603" r:id="rId7"/>
    <p:sldId id="1623" r:id="rId8"/>
    <p:sldId id="1624" r:id="rId9"/>
    <p:sldId id="1625" r:id="rId10"/>
    <p:sldId id="1626" r:id="rId11"/>
    <p:sldId id="1627" r:id="rId12"/>
    <p:sldId id="1628" r:id="rId13"/>
    <p:sldId id="1629" r:id="rId14"/>
    <p:sldId id="1630" r:id="rId15"/>
    <p:sldId id="1631" r:id="rId16"/>
    <p:sldId id="1632" r:id="rId17"/>
    <p:sldId id="1633" r:id="rId18"/>
    <p:sldId id="1634" r:id="rId19"/>
    <p:sldId id="1635" r:id="rId20"/>
    <p:sldId id="1636" r:id="rId21"/>
    <p:sldId id="1637" r:id="rId22"/>
    <p:sldId id="1638" r:id="rId23"/>
    <p:sldId id="1866" r:id="rId24"/>
    <p:sldId id="1640" r:id="rId25"/>
    <p:sldId id="1653" r:id="rId26"/>
    <p:sldId id="1654" r:id="rId27"/>
    <p:sldId id="1656" r:id="rId28"/>
    <p:sldId id="1641" r:id="rId29"/>
    <p:sldId id="1604" r:id="rId30"/>
    <p:sldId id="1742" r:id="rId31"/>
    <p:sldId id="1643" r:id="rId32"/>
    <p:sldId id="1644" r:id="rId33"/>
    <p:sldId id="1645" r:id="rId34"/>
    <p:sldId id="1646" r:id="rId35"/>
    <p:sldId id="1647" r:id="rId36"/>
    <p:sldId id="1648" r:id="rId37"/>
    <p:sldId id="1649" r:id="rId38"/>
    <p:sldId id="1651" r:id="rId39"/>
    <p:sldId id="1868" r:id="rId40"/>
    <p:sldId id="1853" r:id="rId41"/>
    <p:sldId id="1867" r:id="rId42"/>
    <p:sldId id="1856" r:id="rId43"/>
    <p:sldId id="1857" r:id="rId44"/>
    <p:sldId id="1859" r:id="rId45"/>
    <p:sldId id="1861" r:id="rId46"/>
    <p:sldId id="1650" r:id="rId47"/>
    <p:sldId id="1872" r:id="rId48"/>
    <p:sldId id="1873" r:id="rId49"/>
    <p:sldId id="1874" r:id="rId50"/>
    <p:sldId id="1875" r:id="rId51"/>
    <p:sldId id="1876" r:id="rId52"/>
    <p:sldId id="1605" r:id="rId53"/>
    <p:sldId id="1660" r:id="rId54"/>
    <p:sldId id="1661" r:id="rId55"/>
    <p:sldId id="1662" r:id="rId56"/>
    <p:sldId id="1663" r:id="rId57"/>
    <p:sldId id="1665" r:id="rId58"/>
    <p:sldId id="1666" r:id="rId59"/>
    <p:sldId id="1743" r:id="rId60"/>
    <p:sldId id="1869" r:id="rId61"/>
    <p:sldId id="1870" r:id="rId62"/>
    <p:sldId id="1871" r:id="rId63"/>
    <p:sldId id="1672" r:id="rId64"/>
    <p:sldId id="1606" r:id="rId65"/>
    <p:sldId id="1676" r:id="rId66"/>
    <p:sldId id="1677" r:id="rId67"/>
    <p:sldId id="1678" r:id="rId68"/>
    <p:sldId id="1679" r:id="rId69"/>
    <p:sldId id="1680" r:id="rId70"/>
    <p:sldId id="1682" r:id="rId71"/>
    <p:sldId id="1681" r:id="rId72"/>
    <p:sldId id="1683" r:id="rId73"/>
    <p:sldId id="1684" r:id="rId74"/>
    <p:sldId id="1848" r:id="rId75"/>
    <p:sldId id="1850" r:id="rId76"/>
  </p:sldIdLst>
  <p:sldSz cx="9144000" cy="6858000" type="overhead"/>
  <p:notesSz cx="6858000" cy="9144000"/>
  <p:embeddedFontLst>
    <p:embeddedFont>
      <p:font typeface="Comic Sans MS" panose="030F0702030302020204" pitchFamily="66" charset="0"/>
      <p:regular r:id="rId79"/>
      <p:bold r:id="rId80"/>
      <p:italic r:id="rId81"/>
      <p:boldItalic r:id="rId82"/>
    </p:embeddedFont>
    <p:embeddedFont>
      <p:font typeface="Consolas" panose="020B0609020204030204" pitchFamily="49" charset="0"/>
      <p:regular r:id="rId83"/>
      <p:bold r:id="rId84"/>
      <p:italic r:id="rId85"/>
      <p:boldItalic r:id="rId86"/>
    </p:embeddedFont>
    <p:embeddedFont>
      <p:font typeface="Lucida Console" panose="020B0609040504020204" pitchFamily="49" charset="0"/>
      <p:regular r:id="rId87"/>
    </p:embeddedFont>
    <p:embeddedFont>
      <p:font typeface="Marlett" pitchFamily="2" charset="2"/>
      <p:regular r:id="rId88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66FFFF"/>
    <a:srgbClr val="FF66FF"/>
    <a:srgbClr val="CCFFFF"/>
    <a:srgbClr val="0000FF"/>
    <a:srgbClr val="FFCCFF"/>
    <a:srgbClr val="CCECFF"/>
    <a:srgbClr val="F5E0D7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3" autoAdjust="0"/>
    <p:restoredTop sz="91918" autoAdjust="0"/>
  </p:normalViewPr>
  <p:slideViewPr>
    <p:cSldViewPr snapToGrid="0">
      <p:cViewPr varScale="1">
        <p:scale>
          <a:sx n="97" d="100"/>
          <a:sy n="97" d="100"/>
        </p:scale>
        <p:origin x="1244" y="64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10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10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19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20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20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22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22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23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23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3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11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11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12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13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14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15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16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17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AE5C6-5C2B-2241-899A-1DE6E1DFF546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01B91B-686A-7544-BC81-9EFAA92FC5F4}" type="slidenum">
              <a:rPr lang="ar-SA" sz="1200">
                <a:solidFill>
                  <a:srgbClr val="0000FF"/>
                </a:solidFill>
                <a:latin typeface="Marlett" charset="0"/>
                <a:cs typeface="Arial" charset="0"/>
              </a:rPr>
              <a:pPr algn="r"/>
              <a:t>18</a:t>
            </a:fld>
            <a:endParaRPr lang="en-US" sz="1200" dirty="0">
              <a:solidFill>
                <a:srgbClr val="0000FF"/>
              </a:solidFill>
              <a:latin typeface="Marlett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9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10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2" name="Right Arrow 1"/>
          <p:cNvSpPr/>
          <p:nvPr/>
        </p:nvSpPr>
        <p:spPr>
          <a:xfrm flipH="1">
            <a:off x="7289800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671206" y="4419600"/>
            <a:ext cx="60019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wants to withdraw own money</a:t>
            </a:r>
          </a:p>
        </p:txBody>
      </p:sp>
    </p:spTree>
    <p:extLst>
      <p:ext uri="{BB962C8B-B14F-4D97-AF65-F5344CB8AC3E}">
        <p14:creationId xmlns:p14="http://schemas.microsoft.com/office/powerpoint/2010/main" val="29216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B3AF4A7-655A-EEF4-FCAE-6F92B586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11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410464" y="4419600"/>
            <a:ext cx="23230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client?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162800" y="1810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9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8DF4E3D3-7A88-0EA9-3418-33465AAB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12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809064" y="4419600"/>
            <a:ext cx="55258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client have enough money?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785100" y="22098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85090EA-8368-4D65-D21A-854DF6BF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13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47759" y="4419600"/>
            <a:ext cx="794197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 money by calling a function in another contract …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7956330" y="2572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9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5E232CF-F90A-5EE9-1EB1-B802D42E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14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Schematic DAO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H="1">
            <a:off x="7956330" y="2572223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6" descr="Image result for train wr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00965"/>
            <a:ext cx="5546725" cy="66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293477" y="3167390"/>
            <a:ext cx="25570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rewind …</a:t>
            </a:r>
          </a:p>
        </p:txBody>
      </p:sp>
    </p:spTree>
    <p:extLst>
      <p:ext uri="{BB962C8B-B14F-4D97-AF65-F5344CB8AC3E}">
        <p14:creationId xmlns:p14="http://schemas.microsoft.com/office/powerpoint/2010/main" val="360335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0743AEF-5F78-4CEE-39F9-7E10CCBDE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328A8FF-E8CB-7B9D-6149-F8A841D2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15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27403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47758" y="3200400"/>
            <a:ext cx="80484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the money by calling another contract …</a:t>
            </a:r>
          </a:p>
        </p:txBody>
      </p:sp>
    </p:spTree>
    <p:extLst>
      <p:ext uri="{BB962C8B-B14F-4D97-AF65-F5344CB8AC3E}">
        <p14:creationId xmlns:p14="http://schemas.microsoft.com/office/powerpoint/2010/main" val="171775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2.77778E-7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156E2FB3-9027-94AE-B79C-57F5B12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F833AED-83D2-DEF2-1200-862868F6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16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4790508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19894" y="342900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account</a:t>
            </a:r>
          </a:p>
        </p:txBody>
      </p:sp>
    </p:spTree>
    <p:extLst>
      <p:ext uri="{BB962C8B-B14F-4D97-AF65-F5344CB8AC3E}">
        <p14:creationId xmlns:p14="http://schemas.microsoft.com/office/powerpoint/2010/main" val="40132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85E9604-F534-1887-9B58-B75D68D8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990D17B-8AE1-C388-8080-75505C40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17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533224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50230" y="2913663"/>
            <a:ext cx="2048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Wait, what?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150230" y="3693238"/>
            <a:ext cx="70920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makes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withdraw request!</a:t>
            </a:r>
          </a:p>
        </p:txBody>
      </p:sp>
    </p:spTree>
    <p:extLst>
      <p:ext uri="{BB962C8B-B14F-4D97-AF65-F5344CB8AC3E}">
        <p14:creationId xmlns:p14="http://schemas.microsoft.com/office/powerpoint/2010/main" val="212419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E9C64B03-4123-BB0D-9284-6D5F6396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E1E6FBF-6857-2F8A-5D48-C9BE90A5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18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701232" y="10511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65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3BAA9C54-77BB-D155-8F26-CFEBF5B2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8C37E31-B1C1-8C1D-E8F3-B006DED7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19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22416" y="3431628"/>
            <a:ext cx="74991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time around, balance still looks OK …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641099" y="909671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215849"/>
            <a:ext cx="8693150" cy="442630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225425" y="377365"/>
            <a:ext cx="18036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42907" y="4750486"/>
            <a:ext cx="33842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actual adversary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 bwMode="auto">
          <a:xfrm>
            <a:off x="742907" y="1396550"/>
            <a:ext cx="58464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for web page presentation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42907" y="2235034"/>
            <a:ext cx="69461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Odd, complex behavior considered normal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42907" y="3073518"/>
            <a:ext cx="5343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precise notion of correctness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42907" y="3912002"/>
            <a:ext cx="50834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“easy” for non-experts</a:t>
            </a:r>
          </a:p>
        </p:txBody>
      </p:sp>
    </p:spTree>
    <p:extLst>
      <p:ext uri="{BB962C8B-B14F-4D97-AF65-F5344CB8AC3E}">
        <p14:creationId xmlns:p14="http://schemas.microsoft.com/office/powerpoint/2010/main" val="34825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EE91F8B-AEF8-E181-EB49-7629C6B8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" y="152400"/>
            <a:ext cx="8799787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client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(balance[client] &gt;= amount}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(client.call.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balance[client] -= amount;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}}}</a:t>
            </a:r>
          </a:p>
        </p:txBody>
      </p:sp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20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796923" y="12954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50691" y="3431628"/>
            <a:ext cx="3643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money again …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8032307" y="533224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620000" y="129540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7841593" y="5332240"/>
            <a:ext cx="1066800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345266" y="3883806"/>
            <a:ext cx="39453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again and again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7AC7414-2BCD-65C0-799D-F44A1A13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7" y="4466997"/>
            <a:ext cx="8799787" cy="22467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sendMoney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amount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 += amount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(amount)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...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197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475">
            <a:off x="775299" y="332458"/>
            <a:ext cx="6589183" cy="751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56">
            <a:off x="2755899" y="1470025"/>
            <a:ext cx="6477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89467" y="3110805"/>
            <a:ext cx="8365067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 The attack is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calling vulnerability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an attacker called the “</a:t>
            </a: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split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function, and then calls the </a:t>
            </a:r>
            <a:r>
              <a:rPr lang="en-US" sz="2800" dirty="0">
                <a:solidFill>
                  <a:srgbClr val="FFFF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split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 recursively …”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288636" y="1447800"/>
            <a:ext cx="25667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happened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10278" y="5257800"/>
            <a:ext cx="252344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66FF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actual fix?</a:t>
            </a:r>
          </a:p>
        </p:txBody>
      </p:sp>
    </p:spTree>
    <p:extLst>
      <p:ext uri="{BB962C8B-B14F-4D97-AF65-F5344CB8AC3E}">
        <p14:creationId xmlns:p14="http://schemas.microsoft.com/office/powerpoint/2010/main" val="4177252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62547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latin typeface="Arial" panose="020B0604020202020204" pitchFamily="34" charset="0"/>
                <a:cs typeface="Arial" charset="0"/>
              </a:rPr>
              <a:pPr algn="r"/>
              <a:t>22</a:t>
            </a:fld>
            <a:endParaRPr lang="en-US" sz="1400" dirty="0"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2DB5C-B0BB-4C82-9EF2-1E80F530D541}"/>
              </a:ext>
            </a:extLst>
          </p:cNvPr>
          <p:cNvSpPr txBox="1"/>
          <p:nvPr/>
        </p:nvSpPr>
        <p:spPr bwMode="auto">
          <a:xfrm>
            <a:off x="554619" y="732905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Fix?</a:t>
            </a:r>
          </a:p>
        </p:txBody>
      </p:sp>
    </p:spTree>
    <p:extLst>
      <p:ext uri="{BB962C8B-B14F-4D97-AF65-F5344CB8AC3E}">
        <p14:creationId xmlns:p14="http://schemas.microsoft.com/office/powerpoint/2010/main" val="70293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/>
          <p:cNvSpPr txBox="1">
            <a:spLocks noGrp="1"/>
          </p:cNvSpPr>
          <p:nvPr/>
        </p:nvSpPr>
        <p:spPr bwMode="auto">
          <a:xfrm>
            <a:off x="6451600" y="780733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A3E81B7-F18B-1246-9853-D18B184B83E5}" type="slidenum">
              <a:rPr lang="ar-SA" sz="140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pPr algn="r"/>
              <a:t>23</a:t>
            </a:fld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610">
            <a:off x="183681" y="1006540"/>
            <a:ext cx="9203724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463122" y="4688223"/>
            <a:ext cx="826861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LOL, just kidding about that “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law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thing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3122" y="5517213"/>
            <a:ext cx="55643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language design is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3122" y="3859233"/>
            <a:ext cx="60628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Hard-Fork Ethereum and roll back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3BF8C-6D97-41D9-BB0F-4FC89A99323F}"/>
              </a:ext>
            </a:extLst>
          </p:cNvPr>
          <p:cNvSpPr txBox="1"/>
          <p:nvPr/>
        </p:nvSpPr>
        <p:spPr bwMode="auto">
          <a:xfrm>
            <a:off x="554619" y="732905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Fix?</a:t>
            </a:r>
          </a:p>
        </p:txBody>
      </p:sp>
    </p:spTree>
    <p:extLst>
      <p:ext uri="{BB962C8B-B14F-4D97-AF65-F5344CB8AC3E}">
        <p14:creationId xmlns:p14="http://schemas.microsoft.com/office/powerpoint/2010/main" val="33605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Rationale for Hard Fork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0217" y="2009992"/>
            <a:ext cx="470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did something stupid?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0217" y="3548276"/>
            <a:ext cx="57214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 in Ethereum run-time system?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90217" y="5086559"/>
            <a:ext cx="71657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warning about reentrancy vulnerability?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65990" y="2487492"/>
            <a:ext cx="39564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Client’s fault, no refund.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6529" y="4037612"/>
            <a:ext cx="4095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Ethereum’s fault, refund.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26529" y="5587731"/>
            <a:ext cx="4095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Ethereum’s fault, refund.</a:t>
            </a:r>
          </a:p>
        </p:txBody>
      </p:sp>
    </p:spTree>
    <p:extLst>
      <p:ext uri="{BB962C8B-B14F-4D97-AF65-F5344CB8AC3E}">
        <p14:creationId xmlns:p14="http://schemas.microsoft.com/office/powerpoint/2010/main" val="225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 don’t care what you say …</a:t>
            </a:r>
          </a:p>
        </p:txBody>
      </p:sp>
    </p:spTree>
    <p:extLst>
      <p:ext uri="{BB962C8B-B14F-4D97-AF65-F5344CB8AC3E}">
        <p14:creationId xmlns:p14="http://schemas.microsoft.com/office/powerpoint/2010/main" val="174507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talk is not about Bitcoin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is a concurrency error</a:t>
            </a:r>
          </a:p>
        </p:txBody>
      </p:sp>
    </p:spTree>
    <p:extLst>
      <p:ext uri="{BB962C8B-B14F-4D97-AF65-F5344CB8AC3E}">
        <p14:creationId xmlns:p14="http://schemas.microsoft.com/office/powerpoint/2010/main" val="1597089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1316">
            <a:off x="330732" y="251122"/>
            <a:ext cx="9144000" cy="5736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552497" y="2491750"/>
            <a:ext cx="48429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“monitor lock” pitfall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552497" y="3930769"/>
            <a:ext cx="536287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another contract = 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releasing monitor lock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552497" y="5800676"/>
            <a:ext cx="58641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violate invariants before a call</a:t>
            </a:r>
          </a:p>
        </p:txBody>
      </p:sp>
    </p:spTree>
    <p:extLst>
      <p:ext uri="{BB962C8B-B14F-4D97-AF65-F5344CB8AC3E}">
        <p14:creationId xmlns:p14="http://schemas.microsoft.com/office/powerpoint/2010/main" val="21780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90217" y="2009992"/>
            <a:ext cx="6324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state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external calls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90217" y="3548276"/>
            <a:ext cx="22028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mutex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90216" y="5086559"/>
            <a:ext cx="449384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transfer()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(too little gas to call back)</a:t>
            </a:r>
          </a:p>
        </p:txBody>
      </p:sp>
    </p:spTree>
    <p:extLst>
      <p:ext uri="{BB962C8B-B14F-4D97-AF65-F5344CB8AC3E}">
        <p14:creationId xmlns:p14="http://schemas.microsoft.com/office/powerpoint/2010/main" val="40849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Silent Overflow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36537" y="3546784"/>
            <a:ext cx="73244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uint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fixed ranges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636537" y="4498544"/>
            <a:ext cx="82878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EVM quietly rolls over on over/under flow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 bwMode="auto">
          <a:xfrm>
            <a:off x="636537" y="5428394"/>
            <a:ext cx="54232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exactly what you expected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14E94-1E9C-4620-E084-1183C2607F1D}"/>
              </a:ext>
            </a:extLst>
          </p:cNvPr>
          <p:cNvSpPr/>
          <p:nvPr/>
        </p:nvSpPr>
        <p:spPr bwMode="auto">
          <a:xfrm>
            <a:off x="607994" y="2245771"/>
            <a:ext cx="6503831" cy="83099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s-E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uint8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y = x – </a:t>
            </a:r>
            <a:r>
              <a:rPr lang="es-E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s-E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y </a:t>
            </a:r>
            <a:r>
              <a:rPr lang="es-E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is</a:t>
            </a:r>
            <a:r>
              <a:rPr lang="es-E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255!</a:t>
            </a:r>
            <a:endParaRPr lang="es-E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doubleshot liquors and g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24" y="111919"/>
            <a:ext cx="9443649" cy="66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309544" y="251946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possibly go wrong?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550943" y="2822606"/>
            <a:ext cx="546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errors can be catastrophic?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629764" y="3883832"/>
            <a:ext cx="43845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definitions matter?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450502" y="4966971"/>
            <a:ext cx="35637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 cases matter?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458863" y="6050110"/>
            <a:ext cx="76466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design is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not for amateurs</a:t>
            </a:r>
          </a:p>
        </p:txBody>
      </p:sp>
      <p:sp>
        <p:nvSpPr>
          <p:cNvPr id="3" name="AutoShape 2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doubleshot liquors and gu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55575" y="1286667"/>
            <a:ext cx="62840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use 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web-scripting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irrevocable financial transfers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9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206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E94DB3-61B0-9AF4-B02F-92FD84C4C58C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" y="2387799"/>
            <a:ext cx="3295650" cy="590252"/>
          </a:xfrm>
          <a:prstGeom prst="wedgeRoundRectCallout">
            <a:avLst>
              <a:gd name="adj1" fmla="val -9583"/>
              <a:gd name="adj2" fmla="val 1000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260" y="3278207"/>
            <a:ext cx="309411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token contract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8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17F38E-8B26-D120-8C21-4DD10B411972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4726" y="2724686"/>
            <a:ext cx="6670913" cy="590252"/>
          </a:xfrm>
          <a:prstGeom prst="wedgeRoundRectCallout">
            <a:avLst>
              <a:gd name="adj1" fmla="val -8441"/>
              <a:gd name="adj2" fmla="val 1103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77884" y="3794285"/>
            <a:ext cx="488710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track of each client’s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2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EC5D1D-75B9-EAEE-6639-8DB47F7E45B1}"/>
              </a:ext>
            </a:extLst>
          </p:cNvPr>
          <p:cNvSpPr/>
          <p:nvPr/>
        </p:nvSpPr>
        <p:spPr bwMode="auto">
          <a:xfrm>
            <a:off x="1" y="2370535"/>
            <a:ext cx="9144000" cy="341632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totalSupply;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_initialSupply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totalSupply = _initialSupply;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4726" y="3499159"/>
            <a:ext cx="7976474" cy="1300966"/>
          </a:xfrm>
          <a:prstGeom prst="wedgeRoundRectCallout">
            <a:avLst>
              <a:gd name="adj1" fmla="val -8898"/>
              <a:gd name="adj2" fmla="val 974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50424" y="5492621"/>
            <a:ext cx="170751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52185" y="2611802"/>
            <a:ext cx="7996795" cy="817198"/>
          </a:xfrm>
          <a:prstGeom prst="wedgeRoundRectCallout">
            <a:avLst>
              <a:gd name="adj1" fmla="val -8898"/>
              <a:gd name="adj2" fmla="val 974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2" y="3958935"/>
            <a:ext cx="554773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caller’s tokens to another client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 success code</a:t>
            </a:r>
          </a:p>
        </p:txBody>
      </p:sp>
    </p:spTree>
    <p:extLst>
      <p:ext uri="{BB962C8B-B14F-4D97-AF65-F5344CB8AC3E}">
        <p14:creationId xmlns:p14="http://schemas.microsoft.com/office/powerpoint/2010/main" val="212243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A68BEC-32DD-5B5F-3B5E-2A12E2785E5B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26506" y="3380156"/>
            <a:ext cx="7772400" cy="573358"/>
          </a:xfrm>
          <a:prstGeom prst="wedgeRoundRectCallout">
            <a:avLst>
              <a:gd name="adj1" fmla="val -8147"/>
              <a:gd name="adj2" fmla="val 1235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0" y="4416801"/>
            <a:ext cx="513313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caller has enough tokens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58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6E57B-8874-B36E-D5E3-D7AB72BBA3F1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44285" y="3645240"/>
            <a:ext cx="5462601" cy="972479"/>
          </a:xfrm>
          <a:prstGeom prst="wedgeRoundRectCallout">
            <a:avLst>
              <a:gd name="adj1" fmla="val -8147"/>
              <a:gd name="adj2" fmla="val 1235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96360" y="5496040"/>
            <a:ext cx="216918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transfer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4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Got a Problem with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83553-1F75-60BE-5056-12341753265E}"/>
              </a:ext>
            </a:extLst>
          </p:cNvPr>
          <p:cNvSpPr/>
          <p:nvPr/>
        </p:nvSpPr>
        <p:spPr bwMode="auto">
          <a:xfrm>
            <a:off x="1" y="1543956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196507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D8396B-3C19-90FF-D856-67B51A2EF86F}"/>
              </a:ext>
            </a:extLst>
          </p:cNvPr>
          <p:cNvSpPr/>
          <p:nvPr/>
        </p:nvSpPr>
        <p:spPr bwMode="auto">
          <a:xfrm>
            <a:off x="1" y="1536174"/>
            <a:ext cx="914400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^0.5.2;</a:t>
            </a:r>
          </a:p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Token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 _value &gt;=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balances[_to] +=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Got a Problem with That?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20485" y="3312842"/>
            <a:ext cx="7615251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1680" y="4689335"/>
            <a:ext cx="6054863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difference is always positive,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passes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 if client has zero balance!</a:t>
            </a:r>
          </a:p>
        </p:txBody>
      </p:sp>
    </p:spTree>
    <p:extLst>
      <p:ext uri="{BB962C8B-B14F-4D97-AF65-F5344CB8AC3E}">
        <p14:creationId xmlns:p14="http://schemas.microsoft.com/office/powerpoint/2010/main" val="4009805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097211-889D-46B2-828B-CA968BBC5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4A19B-71F9-407F-9E14-E41FDDAC84DE}"/>
              </a:ext>
            </a:extLst>
          </p:cNvPr>
          <p:cNvSpPr txBox="1"/>
          <p:nvPr/>
        </p:nvSpPr>
        <p:spPr bwMode="auto">
          <a:xfrm>
            <a:off x="685800" y="1575712"/>
            <a:ext cx="35028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in Solidity 0.80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7E24D-126A-4EDE-B835-C590EADB36AA}"/>
              </a:ext>
            </a:extLst>
          </p:cNvPr>
          <p:cNvSpPr txBox="1"/>
          <p:nvPr/>
        </p:nvSpPr>
        <p:spPr bwMode="auto">
          <a:xfrm>
            <a:off x="685800" y="3538412"/>
            <a:ext cx="51635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you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wrap-around?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C14D1F8-7309-4BC1-94B1-92F1F416352A}"/>
              </a:ext>
            </a:extLst>
          </p:cNvPr>
          <p:cNvSpPr txBox="1"/>
          <p:nvPr/>
        </p:nvSpPr>
        <p:spPr bwMode="auto">
          <a:xfrm>
            <a:off x="685800" y="2557062"/>
            <a:ext cx="67649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Underflow/overflow causes run-time error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D1F4C-B4E3-919E-14BF-962C91A9CD3F}"/>
              </a:ext>
            </a:extLst>
          </p:cNvPr>
          <p:cNvSpPr/>
          <p:nvPr/>
        </p:nvSpPr>
        <p:spPr bwMode="auto">
          <a:xfrm>
            <a:off x="2286000" y="4407655"/>
            <a:ext cx="457199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pragma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solidity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^0.8.0;</a:t>
            </a:r>
          </a:p>
          <a:p>
            <a:pPr algn="l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unchecked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myUint8--;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YOLO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319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3930BF-F0CB-4131-9109-B16B8DCA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Your code review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BBC4FE-7626-4B18-A456-EA4C9A5FCF39}"/>
              </a:ext>
            </a:extLst>
          </p:cNvPr>
          <p:cNvGrpSpPr/>
          <p:nvPr/>
        </p:nvGrpSpPr>
        <p:grpSpPr>
          <a:xfrm>
            <a:off x="7004356" y="648655"/>
            <a:ext cx="3510850" cy="2875239"/>
            <a:chOff x="1156537" y="1510148"/>
            <a:chExt cx="3510850" cy="2875239"/>
          </a:xfrm>
        </p:grpSpPr>
        <p:pic>
          <p:nvPicPr>
            <p:cNvPr id="26" name="Picture 25" descr="Image result for hacker hoodie">
              <a:extLst>
                <a:ext uri="{FF2B5EF4-FFF2-40B4-BE49-F238E27FC236}">
                  <a16:creationId xmlns:a16="http://schemas.microsoft.com/office/drawing/2014/main" id="{6147DE72-E017-4153-BA02-347593FC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ular Callout 18">
              <a:extLst>
                <a:ext uri="{FF2B5EF4-FFF2-40B4-BE49-F238E27FC236}">
                  <a16:creationId xmlns:a16="http://schemas.microsoft.com/office/drawing/2014/main" id="{07321046-EA2F-479F-BFDC-112BECB4E4A5}"/>
                </a:ext>
              </a:extLst>
            </p:cNvPr>
            <p:cNvSpPr/>
            <p:nvPr/>
          </p:nvSpPr>
          <p:spPr bwMode="auto">
            <a:xfrm>
              <a:off x="1156537" y="1510148"/>
              <a:ext cx="1456229" cy="408623"/>
            </a:xfrm>
            <a:prstGeom prst="wedgeRoundRectCallout">
              <a:avLst>
                <a:gd name="adj1" fmla="val 51228"/>
                <a:gd name="adj2" fmla="val 188802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Buongiorno!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AutoShape 2" descr="Image result for bsd daem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AutoShape 4" descr="Image result for bsd daem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92C5E-4B6B-4429-BA2B-14CB2BD34D32}"/>
              </a:ext>
            </a:extLst>
          </p:cNvPr>
          <p:cNvGrpSpPr/>
          <p:nvPr/>
        </p:nvGrpSpPr>
        <p:grpSpPr>
          <a:xfrm>
            <a:off x="503988" y="1783709"/>
            <a:ext cx="5407479" cy="4408330"/>
            <a:chOff x="1155246" y="773270"/>
            <a:chExt cx="5407479" cy="4408330"/>
          </a:xfrm>
        </p:grpSpPr>
        <p:pic>
          <p:nvPicPr>
            <p:cNvPr id="12" name="Picture 10" descr="Image result for hacker hoodi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1676400"/>
              <a:ext cx="398145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ular Callout 18"/>
            <p:cNvSpPr/>
            <p:nvPr/>
          </p:nvSpPr>
          <p:spPr bwMode="auto">
            <a:xfrm>
              <a:off x="1155246" y="773270"/>
              <a:ext cx="2267481" cy="510778"/>
            </a:xfrm>
            <a:prstGeom prst="wedgeRoundRectCallout">
              <a:avLst>
                <a:gd name="adj1" fmla="val 72423"/>
                <a:gd name="adj2" fmla="val 294858"/>
                <a:gd name="adj3" fmla="val 16667"/>
              </a:avLst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az-Cyrl-AZ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Здравствуйте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A6C53F-45CD-410B-80E7-EF1E3D67A001}"/>
              </a:ext>
            </a:extLst>
          </p:cNvPr>
          <p:cNvGrpSpPr/>
          <p:nvPr/>
        </p:nvGrpSpPr>
        <p:grpSpPr>
          <a:xfrm>
            <a:off x="4083710" y="1589683"/>
            <a:ext cx="3246726" cy="2926317"/>
            <a:chOff x="1420661" y="1459070"/>
            <a:chExt cx="3246726" cy="2926317"/>
          </a:xfrm>
        </p:grpSpPr>
        <p:pic>
          <p:nvPicPr>
            <p:cNvPr id="11" name="Picture 10" descr="Image result for hacker hoodie">
              <a:extLst>
                <a:ext uri="{FF2B5EF4-FFF2-40B4-BE49-F238E27FC236}">
                  <a16:creationId xmlns:a16="http://schemas.microsoft.com/office/drawing/2014/main" id="{D53A042F-6361-4840-A9B8-C610B38CAE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ounded Rectangular Callout 18">
              <a:extLst>
                <a:ext uri="{FF2B5EF4-FFF2-40B4-BE49-F238E27FC236}">
                  <a16:creationId xmlns:a16="http://schemas.microsoft.com/office/drawing/2014/main" id="{4E9EDB76-9FEC-47D7-83FE-83268DB2CA1B}"/>
                </a:ext>
              </a:extLst>
            </p:cNvPr>
            <p:cNvSpPr/>
            <p:nvPr/>
          </p:nvSpPr>
          <p:spPr bwMode="auto">
            <a:xfrm>
              <a:off x="1420661" y="1459070"/>
              <a:ext cx="927981" cy="510778"/>
            </a:xfrm>
            <a:prstGeom prst="wedgeRoundRectCallout">
              <a:avLst>
                <a:gd name="adj1" fmla="val 89972"/>
                <a:gd name="adj2" fmla="val 189488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你好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3D9934-6F8F-4D9E-8F01-BA13EE5FB286}"/>
              </a:ext>
            </a:extLst>
          </p:cNvPr>
          <p:cNvGrpSpPr/>
          <p:nvPr/>
        </p:nvGrpSpPr>
        <p:grpSpPr>
          <a:xfrm>
            <a:off x="6462424" y="2144614"/>
            <a:ext cx="3385797" cy="2875239"/>
            <a:chOff x="1281590" y="1510148"/>
            <a:chExt cx="3385797" cy="2875239"/>
          </a:xfrm>
        </p:grpSpPr>
        <p:pic>
          <p:nvPicPr>
            <p:cNvPr id="23" name="Picture 22" descr="Image result for hacker hoodie">
              <a:extLst>
                <a:ext uri="{FF2B5EF4-FFF2-40B4-BE49-F238E27FC236}">
                  <a16:creationId xmlns:a16="http://schemas.microsoft.com/office/drawing/2014/main" id="{B4248C2C-53B8-4CFD-A0A8-AE701D3D1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ular Callout 18">
              <a:extLst>
                <a:ext uri="{FF2B5EF4-FFF2-40B4-BE49-F238E27FC236}">
                  <a16:creationId xmlns:a16="http://schemas.microsoft.com/office/drawing/2014/main" id="{F16C1C93-BB52-48F2-BDA0-F17F1692B545}"/>
                </a:ext>
              </a:extLst>
            </p:cNvPr>
            <p:cNvSpPr/>
            <p:nvPr/>
          </p:nvSpPr>
          <p:spPr bwMode="auto">
            <a:xfrm>
              <a:off x="1281590" y="1510148"/>
              <a:ext cx="1206123" cy="408623"/>
            </a:xfrm>
            <a:prstGeom prst="wedgeRoundRectCallout">
              <a:avLst>
                <a:gd name="adj1" fmla="val 67490"/>
                <a:gd name="adj2" fmla="val 209353"/>
                <a:gd name="adj3" fmla="val 16667"/>
              </a:avLst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ko-KR" alt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여보세요</a:t>
              </a:r>
              <a:r>
                <a:rPr lang="en-US" altLang="ko-KR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0AF62-AD4A-46E8-845A-552A45396E0C}"/>
              </a:ext>
            </a:extLst>
          </p:cNvPr>
          <p:cNvGrpSpPr/>
          <p:nvPr/>
        </p:nvGrpSpPr>
        <p:grpSpPr>
          <a:xfrm>
            <a:off x="5707073" y="3830361"/>
            <a:ext cx="3155979" cy="2875239"/>
            <a:chOff x="1511408" y="1510148"/>
            <a:chExt cx="3155979" cy="2875239"/>
          </a:xfrm>
        </p:grpSpPr>
        <p:pic>
          <p:nvPicPr>
            <p:cNvPr id="15" name="Picture 14" descr="Image result for hacker hoodie">
              <a:extLst>
                <a:ext uri="{FF2B5EF4-FFF2-40B4-BE49-F238E27FC236}">
                  <a16:creationId xmlns:a16="http://schemas.microsoft.com/office/drawing/2014/main" id="{302C3324-7B48-4535-9458-3A5A4161B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883" y="2132044"/>
              <a:ext cx="2559504" cy="225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ular Callout 18">
              <a:extLst>
                <a:ext uri="{FF2B5EF4-FFF2-40B4-BE49-F238E27FC236}">
                  <a16:creationId xmlns:a16="http://schemas.microsoft.com/office/drawing/2014/main" id="{BD0ABB0A-C40E-4DA9-89DC-2CCC0E9D0879}"/>
                </a:ext>
              </a:extLst>
            </p:cNvPr>
            <p:cNvSpPr/>
            <p:nvPr/>
          </p:nvSpPr>
          <p:spPr bwMode="auto">
            <a:xfrm>
              <a:off x="1511408" y="1510148"/>
              <a:ext cx="746486" cy="408623"/>
            </a:xfrm>
            <a:prstGeom prst="wedgeRoundRectCallout">
              <a:avLst>
                <a:gd name="adj1" fmla="val 92881"/>
                <a:gd name="adj2" fmla="val 167110"/>
                <a:gd name="adj3" fmla="val 16667"/>
              </a:avLst>
            </a:prstGeom>
            <a:solidFill>
              <a:schemeClr val="bg1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he-IL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שלום!</a:t>
              </a:r>
              <a:endPara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22430" y="1837322"/>
            <a:ext cx="59730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“Proof of Weak Hand” token price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22430" y="3519488"/>
            <a:ext cx="36247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when sold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622430" y="2678405"/>
            <a:ext cx="38859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when bought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22430" y="4360571"/>
            <a:ext cx="64235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dividends on sales while you hold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22430" y="5201654"/>
            <a:ext cx="28825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Lasted 3 days …</a:t>
            </a:r>
          </a:p>
        </p:txBody>
      </p:sp>
    </p:spTree>
    <p:extLst>
      <p:ext uri="{BB962C8B-B14F-4D97-AF65-F5344CB8AC3E}">
        <p14:creationId xmlns:p14="http://schemas.microsoft.com/office/powerpoint/2010/main" val="33889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8F223-3D07-C4CE-C7E0-B43E48AFF1E3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7206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AF161F-B94E-4E02-3D1F-A7DB15B3E374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45259" y="4078566"/>
            <a:ext cx="5682012" cy="486239"/>
          </a:xfrm>
          <a:prstGeom prst="wedgeRoundRectCallout">
            <a:avLst>
              <a:gd name="adj1" fmla="val -8357"/>
              <a:gd name="adj2" fmla="val 1836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6573" y="5312946"/>
            <a:ext cx="496321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source have enough money?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04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4C0C4D-70F8-D2B5-1D9E-5AFB31F7A48B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629133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64834" y="4399036"/>
            <a:ext cx="5011323" cy="597508"/>
          </a:xfrm>
          <a:prstGeom prst="wedgeRoundRectCallout">
            <a:avLst>
              <a:gd name="adj1" fmla="val 62327"/>
              <a:gd name="adj2" fmla="val -299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38496" y="4414853"/>
            <a:ext cx="347082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source account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55924" y="5747216"/>
            <a:ext cx="170591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wait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5548344" y="2735944"/>
            <a:ext cx="26467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0xff..ff</a:t>
            </a:r>
          </a:p>
        </p:txBody>
      </p:sp>
      <p:sp>
        <p:nvSpPr>
          <p:cNvPr id="17" name="Freeform 50"/>
          <p:cNvSpPr>
            <a:spLocks/>
          </p:cNvSpPr>
          <p:nvPr/>
        </p:nvSpPr>
        <p:spPr bwMode="auto">
          <a:xfrm>
            <a:off x="5280025" y="2215244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7E00C-9D20-14BF-6BA5-1944A09E14C0}"/>
              </a:ext>
            </a:extLst>
          </p:cNvPr>
          <p:cNvSpPr/>
          <p:nvPr/>
        </p:nvSpPr>
        <p:spPr bwMode="auto">
          <a:xfrm>
            <a:off x="-136525" y="3647832"/>
            <a:ext cx="941705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 balance[_from] &gt; _amt);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balance[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-= _amt;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9E351A74-A4B6-9717-DA86-C9458B354599}"/>
              </a:ext>
            </a:extLst>
          </p:cNvPr>
          <p:cNvSpPr/>
          <p:nvPr/>
        </p:nvSpPr>
        <p:spPr bwMode="auto">
          <a:xfrm>
            <a:off x="164834" y="4399036"/>
            <a:ext cx="5011323" cy="597508"/>
          </a:xfrm>
          <a:prstGeom prst="wedgeRoundRectCallout">
            <a:avLst>
              <a:gd name="adj1" fmla="val 62327"/>
              <a:gd name="adj2" fmla="val -2992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44355" y="4226757"/>
            <a:ext cx="34211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Debited wrong account!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77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110" y="482600"/>
            <a:ext cx="99322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519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1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392325" y="1848364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2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 bwMode="auto">
          <a:xfrm>
            <a:off x="651925" y="2733424"/>
            <a:ext cx="18838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1</a:t>
            </a:r>
          </a:p>
        </p:txBody>
      </p:sp>
      <p:sp>
        <p:nvSpPr>
          <p:cNvPr id="16" name="TextBox 3"/>
          <p:cNvSpPr txBox="1"/>
          <p:nvPr/>
        </p:nvSpPr>
        <p:spPr bwMode="auto">
          <a:xfrm>
            <a:off x="5548344" y="2735944"/>
            <a:ext cx="264675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Balance: 0xff..ff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572000" y="2489798"/>
            <a:ext cx="4280510" cy="1015511"/>
          </a:xfrm>
          <a:prstGeom prst="wedgeRoundRectCallout">
            <a:avLst>
              <a:gd name="adj1" fmla="val -32918"/>
              <a:gd name="adj2" fmla="val 111089"/>
              <a:gd name="adj3" fmla="val 16667"/>
            </a:avLst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0194" y="4255428"/>
            <a:ext cx="51439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0 – 1 = ~115 quattuorvigintillion ETH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409917" y="5284128"/>
            <a:ext cx="632416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Actually absconded with ~$800K in Jan 2018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095">
            <a:off x="276859" y="1734504"/>
            <a:ext cx="87534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0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Floating Point Precision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373527" y="2688221"/>
            <a:ext cx="566227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Solidity does not (yet) support fixed or floating point numbers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373527" y="6040798"/>
            <a:ext cx="61397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Round-off errors cause vulnerabilities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1373527" y="4579953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rolling your own</a:t>
            </a:r>
          </a:p>
        </p:txBody>
      </p:sp>
    </p:spTree>
    <p:extLst>
      <p:ext uri="{BB962C8B-B14F-4D97-AF65-F5344CB8AC3E}">
        <p14:creationId xmlns:p14="http://schemas.microsoft.com/office/powerpoint/2010/main" val="1568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812" y="1000435"/>
            <a:ext cx="879978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buyTokens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tokens =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weiPerEth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tokensPerEth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balances[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tokens;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76701" y="2978480"/>
            <a:ext cx="4201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correct…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976701" y="4544324"/>
            <a:ext cx="33441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tokens assigned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976701" y="3761402"/>
            <a:ext cx="55386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value is less than 1 ether …</a:t>
            </a:r>
          </a:p>
        </p:txBody>
      </p:sp>
    </p:spTree>
    <p:extLst>
      <p:ext uri="{BB962C8B-B14F-4D97-AF65-F5344CB8AC3E}">
        <p14:creationId xmlns:p14="http://schemas.microsoft.com/office/powerpoint/2010/main" val="20524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593037" y="3689680"/>
            <a:ext cx="39693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math is “correct”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593037" y="5725180"/>
            <a:ext cx="42450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Rounding is always down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1593037" y="4472602"/>
            <a:ext cx="60041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than </a:t>
            </a:r>
            <a:r>
              <a:rPr lang="en-US" sz="2800" b="1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tokensPerEth</a:t>
            </a:r>
            <a:r>
              <a:rPr lang="en-US" sz="2800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tokens will result in 0 ether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5BB4EC8-8E55-1606-3249-E951D763E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000435"/>
            <a:ext cx="879978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buyTokens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tokens =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weiPerEth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tokensPerEth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balances[</a:t>
            </a:r>
            <a:r>
              <a:rPr lang="en-US" sz="2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+= tokens;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57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Next Four Lectures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638097" y="1968530"/>
            <a:ext cx="41916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16 Vulnerabilities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638097" y="2950157"/>
            <a:ext cx="54425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common to all blockchains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38097" y="3931784"/>
            <a:ext cx="582082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are Solidity idiosyncrasies …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12797" y="4913410"/>
            <a:ext cx="591840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+mj-lt"/>
              </a:rPr>
              <a:t>"nonsense is nonsense, but the history of nonsense is scholarship"</a:t>
            </a:r>
            <a:endParaRPr lang="en-US" sz="2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70210" y="1837322"/>
            <a:ext cx="47852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Re-invent numerical analysis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70210" y="3868340"/>
            <a:ext cx="59057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variables into high precision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70210" y="2852831"/>
            <a:ext cx="544251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Commutative ops don’t commute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70210" y="4883848"/>
            <a:ext cx="54874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and division are dangerous</a:t>
            </a:r>
          </a:p>
        </p:txBody>
      </p:sp>
    </p:spTree>
    <p:extLst>
      <p:ext uri="{BB962C8B-B14F-4D97-AF65-F5344CB8AC3E}">
        <p14:creationId xmlns:p14="http://schemas.microsoft.com/office/powerpoint/2010/main" val="38028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1">
            <a:off x="352736" y="1816968"/>
            <a:ext cx="9266914" cy="6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33901" y="3161285"/>
            <a:ext cx="690681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</a:rPr>
              <a:t>“It's a mishmash of special numbers baked into the code.”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633901" y="1707494"/>
            <a:ext cx="7738324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</a:rPr>
              <a:t>“Bancor ended up reimplementing their own functions for arithmetic. That is, their own add, subtract, multiply, and exponentiation.”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33901" y="5637980"/>
            <a:ext cx="743444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FF00"/>
                </a:solidFill>
              </a:rPr>
              <a:t>And even simple rounding errors can be problematic in this game. 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33901" y="4184188"/>
            <a:ext cx="7849699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solidFill>
                  <a:srgbClr val="FFFF00"/>
                </a:solidFill>
              </a:rPr>
              <a:t>Special magic constants litter Bancor code. So much so that we found it difficult to test this code for correctness ourselves.”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Unexpected Ether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479050"/>
            <a:ext cx="77291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prevent others from taking your money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863941"/>
            <a:ext cx="79993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can’t stop them from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money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7499" y="5248832"/>
            <a:ext cx="5856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Surprisingly, this can be a bad thing</a:t>
            </a:r>
          </a:p>
        </p:txBody>
      </p:sp>
    </p:spTree>
    <p:extLst>
      <p:ext uri="{BB962C8B-B14F-4D97-AF65-F5344CB8AC3E}">
        <p14:creationId xmlns:p14="http://schemas.microsoft.com/office/powerpoint/2010/main" val="28034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8621" y="2149643"/>
            <a:ext cx="83667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destination.foo.</a:t>
            </a:r>
            <a:r>
              <a:rPr lang="fr-FR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fr-FR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)(arg)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930433" y="2932255"/>
            <a:ext cx="7283135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1000 wei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payable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661706-5691-FB03-F9CC-764B19F02348}"/>
              </a:ext>
            </a:extLst>
          </p:cNvPr>
          <p:cNvSpPr/>
          <p:nvPr/>
        </p:nvSpPr>
        <p:spPr bwMode="auto">
          <a:xfrm>
            <a:off x="388621" y="4309408"/>
            <a:ext cx="8366759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15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Sending 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8621" y="2149643"/>
            <a:ext cx="836675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destination.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828535" y="2932255"/>
            <a:ext cx="7486930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1000 wei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payable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fallback f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6FD286-D891-50E0-84C6-13A9A953AF82}"/>
              </a:ext>
            </a:extLst>
          </p:cNvPr>
          <p:cNvSpPr/>
          <p:nvPr/>
        </p:nvSpPr>
        <p:spPr bwMode="auto">
          <a:xfrm>
            <a:off x="459378" y="4532174"/>
            <a:ext cx="8366759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fr-F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fr-FR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fr-FR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</a:t>
            </a:r>
            <a:r>
              <a:rPr lang="fr-FR" dirty="0" err="1">
                <a:solidFill>
                  <a:srgbClr val="569CD6"/>
                </a:solidFill>
                <a:latin typeface="Consolas" panose="020B0609020204030204" pitchFamily="49" charset="0"/>
              </a:rPr>
              <a:t>nal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5175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Controlling Ether Receipt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531383" y="2222530"/>
            <a:ext cx="3982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 receipt triggers …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531382" y="3125329"/>
            <a:ext cx="47170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Function, named or fallback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31382" y="4028128"/>
            <a:ext cx="44422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 refuse ether by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116158" y="4930927"/>
            <a:ext cx="3286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reverting (throwing)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116158" y="5833726"/>
            <a:ext cx="3026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being payable</a:t>
            </a:r>
          </a:p>
        </p:txBody>
      </p:sp>
    </p:spTree>
    <p:extLst>
      <p:ext uri="{BB962C8B-B14F-4D97-AF65-F5344CB8AC3E}">
        <p14:creationId xmlns:p14="http://schemas.microsoft.com/office/powerpoint/2010/main" val="6728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Ether You Cannot Refuse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1205874" y="3637654"/>
            <a:ext cx="6732252" cy="1104245"/>
          </a:xfrm>
          <a:prstGeom prst="downArrow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send balance without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destination 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1A3B7-39C1-057C-A7BA-271539EA318A}"/>
              </a:ext>
            </a:extLst>
          </p:cNvPr>
          <p:cNvSpPr/>
          <p:nvPr/>
        </p:nvSpPr>
        <p:spPr bwMode="auto">
          <a:xfrm>
            <a:off x="2223136" y="2616669"/>
            <a:ext cx="469772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selfdestruct(destination);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FEF7C-4C7C-68C9-E863-73B43A17EAB6}"/>
              </a:ext>
            </a:extLst>
          </p:cNvPr>
          <p:cNvSpPr/>
          <p:nvPr/>
        </p:nvSpPr>
        <p:spPr bwMode="auto">
          <a:xfrm>
            <a:off x="459378" y="5002586"/>
            <a:ext cx="8366759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fr-FR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destination</a:t>
            </a:r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…</a:t>
            </a:r>
          </a:p>
          <a:p>
            <a:pPr algn="l"/>
            <a:r>
              <a:rPr lang="fr-FR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</p:spTree>
    <p:extLst>
      <p:ext uri="{BB962C8B-B14F-4D97-AF65-F5344CB8AC3E}">
        <p14:creationId xmlns:p14="http://schemas.microsoft.com/office/powerpoint/2010/main" val="36193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10980" y="2222530"/>
            <a:ext cx="384592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gambling game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10980" y="3124116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of milestones (amounts)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10980" y="4927288"/>
            <a:ext cx="7002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player to reach each milestone wins!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10980" y="4025702"/>
            <a:ext cx="60612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send small ether amounts …</a:t>
            </a:r>
          </a:p>
        </p:txBody>
      </p:sp>
    </p:spTree>
    <p:extLst>
      <p:ext uri="{BB962C8B-B14F-4D97-AF65-F5344CB8AC3E}">
        <p14:creationId xmlns:p14="http://schemas.microsoft.com/office/powerpoint/2010/main" val="25757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5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93238" y="2855642"/>
            <a:ext cx="6652591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54288" y="4132914"/>
            <a:ext cx="424769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play must be 1 ether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Re-Entrancy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302632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302632" y="2306576"/>
            <a:ext cx="4301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external contract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302632" y="3456370"/>
            <a:ext cx="63786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unexpectedly calls you back …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 bwMode="auto">
          <a:xfrm>
            <a:off x="1302632" y="4606164"/>
            <a:ext cx="7155568" cy="1261884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</a:rPr>
              <a:t> "And if you gaze long into an abyss, the abyss also gazes into you,"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(attributed to Friedrich Nietzsche.)</a:t>
            </a:r>
            <a:endParaRPr lang="en-US" sz="4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297DCAB3-992D-5C1D-4469-E0D8FD62F93B}"/>
              </a:ext>
            </a:extLst>
          </p:cNvPr>
          <p:cNvSpPr/>
          <p:nvPr/>
        </p:nvSpPr>
        <p:spPr bwMode="auto">
          <a:xfrm>
            <a:off x="710294" y="3142321"/>
            <a:ext cx="5527220" cy="573358"/>
          </a:xfrm>
          <a:prstGeom prst="wedgeRoundRectCallout">
            <a:avLst>
              <a:gd name="adj1" fmla="val -8147"/>
              <a:gd name="adj2" fmla="val 15810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2CFE8-4D6E-3841-6E52-939B53797C33}"/>
              </a:ext>
            </a:extLst>
          </p:cNvPr>
          <p:cNvSpPr/>
          <p:nvPr/>
        </p:nvSpPr>
        <p:spPr bwMode="auto">
          <a:xfrm>
            <a:off x="1393350" y="4531456"/>
            <a:ext cx="441880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current balance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349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D49ADE8-7D1B-6972-E6C7-783EE6C6E0AB}"/>
              </a:ext>
            </a:extLst>
          </p:cNvPr>
          <p:cNvSpPr/>
          <p:nvPr/>
        </p:nvSpPr>
        <p:spPr bwMode="auto">
          <a:xfrm>
            <a:off x="822960" y="3836829"/>
            <a:ext cx="4556760" cy="988264"/>
          </a:xfrm>
          <a:prstGeom prst="wedgeRoundRectCallout">
            <a:avLst>
              <a:gd name="adj1" fmla="val 31306"/>
              <a:gd name="adj2" fmla="val 1039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FDCE9-D6EB-6CCD-C093-6DD8FF5EA9A3}"/>
              </a:ext>
            </a:extLst>
          </p:cNvPr>
          <p:cNvSpPr/>
          <p:nvPr/>
        </p:nvSpPr>
        <p:spPr bwMode="auto">
          <a:xfrm>
            <a:off x="1771106" y="5504466"/>
            <a:ext cx="51358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 wins if it hits target amount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01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1C81D8-24F6-5C91-B879-EBFF791A2BD5}"/>
              </a:ext>
            </a:extLst>
          </p:cNvPr>
          <p:cNvSpPr/>
          <p:nvPr/>
        </p:nvSpPr>
        <p:spPr bwMode="auto">
          <a:xfrm>
            <a:off x="388621" y="1690063"/>
            <a:ext cx="8366759" cy="347787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EtherGame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targetAmount 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winner;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 Ether only"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(balance &lt;= targetAmount,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"Game is over"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(balance == targetAmount) {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winner =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E329BB-AD8D-4149-048F-C6FFDE8A1115}"/>
              </a:ext>
            </a:extLst>
          </p:cNvPr>
          <p:cNvSpPr/>
          <p:nvPr/>
        </p:nvSpPr>
        <p:spPr bwMode="auto">
          <a:xfrm>
            <a:off x="465364" y="5015671"/>
            <a:ext cx="7040336" cy="138499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adversary transfers 0.0001 ether via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selfdestruct()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Courier New" panose="02070309020205020404" pitchFamily="49" charset="0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Arial" panose="020B0604020202020204" pitchFamily="34" charset="0"/>
              </a:rPr>
              <a:t>this.balance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becomes slightly off,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comparison fails!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5BD444D7-E543-98D7-1445-77E82904A311}"/>
              </a:ext>
            </a:extLst>
          </p:cNvPr>
          <p:cNvSpPr/>
          <p:nvPr/>
        </p:nvSpPr>
        <p:spPr bwMode="auto">
          <a:xfrm>
            <a:off x="568778" y="3051440"/>
            <a:ext cx="6713220" cy="573358"/>
          </a:xfrm>
          <a:prstGeom prst="wedgeRoundRectCallout">
            <a:avLst>
              <a:gd name="adj1" fmla="val 32935"/>
              <a:gd name="adj2" fmla="val 25379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12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53780" y="2679730"/>
            <a:ext cx="7618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rely on exact value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this.balance</a:t>
            </a:r>
            <a:r>
              <a:rPr lang="en-US" sz="2800" b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953780" y="3581316"/>
            <a:ext cx="706154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payable functions track own transfers</a:t>
            </a:r>
          </a:p>
        </p:txBody>
      </p:sp>
    </p:spTree>
    <p:extLst>
      <p:ext uri="{BB962C8B-B14F-4D97-AF65-F5344CB8AC3E}">
        <p14:creationId xmlns:p14="http://schemas.microsoft.com/office/powerpoint/2010/main" val="16060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Attack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95300" y="3223973"/>
            <a:ext cx="5440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 in remote context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95300" y="4443856"/>
            <a:ext cx="716619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executes in caller’s context</a:t>
            </a:r>
            <a:endParaRPr lang="en-US" sz="2800" dirty="0">
              <a:solidFill>
                <a:srgbClr val="FFC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95300" y="5663740"/>
            <a:ext cx="390203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distinction matters!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" y="2004090"/>
            <a:ext cx="827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ways to call other contracts’ functions</a:t>
            </a:r>
          </a:p>
        </p:txBody>
      </p:sp>
    </p:spTree>
    <p:extLst>
      <p:ext uri="{BB962C8B-B14F-4D97-AF65-F5344CB8AC3E}">
        <p14:creationId xmlns:p14="http://schemas.microsoft.com/office/powerpoint/2010/main" val="8869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DelegateCall Opcode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181501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</a:t>
            </a:r>
          </a:p>
        </p:txBody>
      </p:sp>
      <p:sp>
        <p:nvSpPr>
          <p:cNvPr id="13" name="Horizontal Scroll 12"/>
          <p:cNvSpPr/>
          <p:nvPr/>
        </p:nvSpPr>
        <p:spPr bwMode="auto">
          <a:xfrm>
            <a:off x="1010551" y="3598413"/>
            <a:ext cx="2187422" cy="1595021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 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994553" y="5958870"/>
            <a:ext cx="52693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runs in A’s address space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994553" y="5311150"/>
            <a:ext cx="5669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B’s function …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887299" y="2515707"/>
            <a:ext cx="2059007" cy="794802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delegatecall</a:t>
            </a:r>
          </a:p>
        </p:txBody>
      </p:sp>
      <p:sp>
        <p:nvSpPr>
          <p:cNvPr id="15" name="Right Arrow 14"/>
          <p:cNvSpPr/>
          <p:nvPr/>
        </p:nvSpPr>
        <p:spPr bwMode="auto">
          <a:xfrm flipH="1">
            <a:off x="3048000" y="3647824"/>
            <a:ext cx="2095500" cy="917079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code</a:t>
            </a:r>
          </a:p>
        </p:txBody>
      </p:sp>
    </p:spTree>
    <p:extLst>
      <p:ext uri="{BB962C8B-B14F-4D97-AF65-F5344CB8AC3E}">
        <p14:creationId xmlns:p14="http://schemas.microsoft.com/office/powerpoint/2010/main" val="41595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</p:spTree>
    <p:extLst>
      <p:ext uri="{BB962C8B-B14F-4D97-AF65-F5344CB8AC3E}">
        <p14:creationId xmlns:p14="http://schemas.microsoft.com/office/powerpoint/2010/main" val="34898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Composite Wallet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Horizontal Scroll 3"/>
          <p:cNvSpPr/>
          <p:nvPr/>
        </p:nvSpPr>
        <p:spPr bwMode="auto">
          <a:xfrm>
            <a:off x="682809" y="1815010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188009" y="2852148"/>
            <a:ext cx="1143000" cy="579120"/>
          </a:xfrm>
          <a:prstGeom prst="rightArrow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8621" y="4706928"/>
            <a:ext cx="84369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_walletLibrary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0x863df6b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...;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6722" y="4058376"/>
            <a:ext cx="25058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hardwired link </a:t>
            </a:r>
          </a:p>
        </p:txBody>
      </p:sp>
    </p:spTree>
    <p:extLst>
      <p:ext uri="{BB962C8B-B14F-4D97-AF65-F5344CB8AC3E}">
        <p14:creationId xmlns:p14="http://schemas.microsoft.com/office/powerpoint/2010/main" val="30057554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Each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68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algn="ctr"/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(uninitialized)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7" name="Horizontal Scroll 16"/>
          <p:cNvSpPr/>
          <p:nvPr/>
        </p:nvSpPr>
        <p:spPr bwMode="auto">
          <a:xfrm>
            <a:off x="1844423" y="3953167"/>
            <a:ext cx="2376787" cy="1697808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Copy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4263005" y="4408915"/>
            <a:ext cx="1250883" cy="579120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69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(owned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555883" y="1467685"/>
            <a:ext cx="1447800" cy="1295400"/>
            <a:chOff x="3168" y="1824"/>
            <a:chExt cx="912" cy="8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Lightning Bolt 3"/>
          <p:cNvSpPr/>
          <p:nvPr/>
        </p:nvSpPr>
        <p:spPr bwMode="auto">
          <a:xfrm>
            <a:off x="4475022" y="2322176"/>
            <a:ext cx="1652111" cy="1630991"/>
          </a:xfrm>
          <a:prstGeom prst="lightningBol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839010" y="548284"/>
            <a:ext cx="2464700" cy="919401"/>
          </a:xfrm>
          <a:prstGeom prst="wedgeRoundRectCallout">
            <a:avLst>
              <a:gd name="adj1" fmla="val -68787"/>
              <a:gd name="adj2" fmla="val 108111"/>
              <a:gd name="adj3" fmla="val 16667"/>
            </a:avLst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initialize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claim ownership</a:t>
            </a:r>
          </a:p>
        </p:txBody>
      </p:sp>
    </p:spTree>
    <p:extLst>
      <p:ext uri="{BB962C8B-B14F-4D97-AF65-F5344CB8AC3E}">
        <p14:creationId xmlns:p14="http://schemas.microsoft.com/office/powerpoint/2010/main" val="171335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9030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7">
            <a:off x="1159255" y="680498"/>
            <a:ext cx="8273780" cy="9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90561" y="2771992"/>
            <a:ext cx="781117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= Decentralized Autonomous Organization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136405" y="4579196"/>
            <a:ext cx="56653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managers or board of directors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40291" y="5482799"/>
            <a:ext cx="78614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contacts and investor voting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61231" y="3675594"/>
            <a:ext cx="8640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Invests in other businesses: about $50 Million in ETH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30848" y="372291"/>
            <a:ext cx="24635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</a:t>
            </a:r>
          </a:p>
        </p:txBody>
      </p:sp>
    </p:spTree>
    <p:extLst>
      <p:ext uri="{BB962C8B-B14F-4D97-AF65-F5344CB8AC3E}">
        <p14:creationId xmlns:p14="http://schemas.microsoft.com/office/powerpoint/2010/main" val="894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70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4" name="Lightning Bolt 3"/>
          <p:cNvSpPr/>
          <p:nvPr/>
        </p:nvSpPr>
        <p:spPr bwMode="auto">
          <a:xfrm>
            <a:off x="4475022" y="2322176"/>
            <a:ext cx="1652111" cy="1630991"/>
          </a:xfrm>
          <a:prstGeom prst="lightningBolt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60535" y="548284"/>
            <a:ext cx="2021661" cy="919401"/>
          </a:xfrm>
          <a:prstGeom prst="wedgeRoundRectCallout">
            <a:avLst>
              <a:gd name="adj1" fmla="val -68787"/>
              <a:gd name="adj2" fmla="val 108111"/>
              <a:gd name="adj3" fmla="val 16667"/>
            </a:avLst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self-destruct!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29744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17">
            <a:extLst>
              <a:ext uri="{FF2B5EF4-FFF2-40B4-BE49-F238E27FC236}">
                <a16:creationId xmlns:a16="http://schemas.microsoft.com/office/drawing/2014/main" id="{99F54E36-DB3D-4C8B-A212-4960C2226A83}"/>
              </a:ext>
            </a:extLst>
          </p:cNvPr>
          <p:cNvGrpSpPr>
            <a:grpSpLocks/>
          </p:cNvGrpSpPr>
          <p:nvPr/>
        </p:nvGrpSpPr>
        <p:grpSpPr bwMode="auto">
          <a:xfrm>
            <a:off x="3555883" y="1467685"/>
            <a:ext cx="1447800" cy="1295400"/>
            <a:chOff x="3168" y="1824"/>
            <a:chExt cx="912" cy="816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3F1418B-19E9-4FF3-88A2-3576DFCAD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739CE08-9973-419A-90F1-DF259177D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F35247F-266F-4B0A-8C3E-A8F19BAC1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74B4FB42-EE8E-4D11-B5F8-C2F26580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5A707D12-0A18-4E08-8690-65F30345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C3586C2-B224-4AB7-B0E9-46FC79C4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0B017476-4CD2-4C68-B240-9F981F50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1682F4C-E454-4CF1-8562-EB1F6F89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C38B27DE-9FDD-4934-A7F0-CFFA03BD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48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 bwMode="auto">
          <a:xfrm>
            <a:off x="682808" y="547025"/>
            <a:ext cx="2779663" cy="3618050"/>
          </a:xfrm>
          <a:prstGeom prst="horizontalScroll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0619" y="1781448"/>
            <a:ext cx="2376787" cy="1697808"/>
            <a:chOff x="1448453" y="3953167"/>
            <a:chExt cx="2376787" cy="1697808"/>
          </a:xfrm>
        </p:grpSpPr>
        <p:sp>
          <p:nvSpPr>
            <p:cNvPr id="20" name="Horizontal Scroll 19"/>
            <p:cNvSpPr/>
            <p:nvPr/>
          </p:nvSpPr>
          <p:spPr bwMode="auto">
            <a:xfrm>
              <a:off x="1448453" y="3953167"/>
              <a:ext cx="2376787" cy="1697808"/>
            </a:xfrm>
            <a:prstGeom prst="horizontalScroll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4363911"/>
              <a:ext cx="876319" cy="87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>
              <a:defRPr/>
            </a:pPr>
            <a:fld id="{D65C4E5D-DA99-460E-9E68-E8A28959880C}" type="slidenum">
              <a:rPr lang="x-none" smtClean="0"/>
              <a:pPr algn="ctr">
                <a:defRPr/>
              </a:pPr>
              <a:t>71</a:t>
            </a:fld>
            <a:endParaRPr lang="en-US" dirty="0"/>
          </a:p>
        </p:txBody>
      </p:sp>
      <p:sp>
        <p:nvSpPr>
          <p:cNvPr id="7" name="Horizontal Scroll 6"/>
          <p:cNvSpPr/>
          <p:nvPr/>
        </p:nvSpPr>
        <p:spPr bwMode="auto">
          <a:xfrm>
            <a:off x="5681529" y="2013130"/>
            <a:ext cx="2779663" cy="3618050"/>
          </a:xfrm>
          <a:prstGeom prst="horizontalScroll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Library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448453" y="6080780"/>
            <a:ext cx="210346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data</a:t>
            </a:r>
          </a:p>
        </p:txBody>
      </p:sp>
      <p:sp>
        <p:nvSpPr>
          <p:cNvPr id="11" name="Horizontal Scroll 10"/>
          <p:cNvSpPr/>
          <p:nvPr/>
        </p:nvSpPr>
        <p:spPr bwMode="auto">
          <a:xfrm>
            <a:off x="1285223" y="2356050"/>
            <a:ext cx="2779663" cy="36180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Wallet B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7133" y="6080780"/>
            <a:ext cx="23054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Code</a:t>
            </a: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3855720" y="4408915"/>
            <a:ext cx="1658169" cy="579120"/>
          </a:xfrm>
          <a:prstGeom prst="rightArrow">
            <a:avLst/>
          </a:prstGeom>
          <a:solidFill>
            <a:srgbClr val="FFCC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5" y="297443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48453" y="3953167"/>
            <a:ext cx="2376787" cy="1697808"/>
            <a:chOff x="1448453" y="3953167"/>
            <a:chExt cx="2376787" cy="1697808"/>
          </a:xfrm>
        </p:grpSpPr>
        <p:sp>
          <p:nvSpPr>
            <p:cNvPr id="17" name="Horizontal Scroll 16"/>
            <p:cNvSpPr/>
            <p:nvPr/>
          </p:nvSpPr>
          <p:spPr bwMode="auto">
            <a:xfrm>
              <a:off x="1448453" y="3953167"/>
              <a:ext cx="2376787" cy="1697808"/>
            </a:xfrm>
            <a:prstGeom prst="horizontalScroll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4363911"/>
              <a:ext cx="876319" cy="87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ight Arrow 14"/>
          <p:cNvSpPr/>
          <p:nvPr/>
        </p:nvSpPr>
        <p:spPr bwMode="auto">
          <a:xfrm>
            <a:off x="4340409" y="3479256"/>
            <a:ext cx="1143000" cy="579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645">
            <a:off x="1249044" y="1476568"/>
            <a:ext cx="7483475" cy="601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25">
            <a:off x="-62281" y="3545018"/>
            <a:ext cx="8094442" cy="72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388">
            <a:off x="2633273" y="4494848"/>
            <a:ext cx="77724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785687" y="4679165"/>
            <a:ext cx="5572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$300M (at the time) burned</a:t>
            </a:r>
          </a:p>
        </p:txBody>
      </p:sp>
    </p:spTree>
    <p:extLst>
      <p:ext uri="{BB962C8B-B14F-4D97-AF65-F5344CB8AC3E}">
        <p14:creationId xmlns:p14="http://schemas.microsoft.com/office/powerpoint/2010/main" val="8376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413455" y="2222530"/>
            <a:ext cx="546335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number of changes to library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413455" y="4679165"/>
            <a:ext cx="557262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Declaring a contract a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library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enforces statelessness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13455" y="3041408"/>
            <a:ext cx="20249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initializing it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13455" y="3860286"/>
            <a:ext cx="48397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selfdestruct()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0067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36099" y="3082824"/>
            <a:ext cx="36786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 Overflow Attack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6099" y="3957385"/>
            <a:ext cx="41403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Ether Attack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36099" y="1333702"/>
            <a:ext cx="55242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 Language Design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836099" y="4831946"/>
            <a:ext cx="33227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DelegateCall Attack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36099" y="2208263"/>
            <a:ext cx="326025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 Attack</a:t>
            </a:r>
          </a:p>
        </p:txBody>
      </p:sp>
    </p:spTree>
    <p:extLst>
      <p:ext uri="{BB962C8B-B14F-4D97-AF65-F5344CB8AC3E}">
        <p14:creationId xmlns:p14="http://schemas.microsoft.com/office/powerpoint/2010/main" val="20200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9030" y="6248400"/>
            <a:ext cx="1905000" cy="457200"/>
          </a:xfrm>
        </p:spPr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547">
            <a:off x="1159255" y="680498"/>
            <a:ext cx="8273780" cy="963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932853" y="2771992"/>
            <a:ext cx="781117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 = Decentralized Autonomous Organization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078697" y="4717200"/>
            <a:ext cx="566533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managers or board of directors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82583" y="5482799"/>
            <a:ext cx="78614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 by smart contacts and investor voting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231" y="3537591"/>
            <a:ext cx="8582799" cy="937230"/>
            <a:chOff x="161231" y="3805692"/>
            <a:chExt cx="8582799" cy="937230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161231" y="3805692"/>
              <a:ext cx="8582799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Invests in other businesses: about $50 Million capital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699364" y="4219702"/>
              <a:ext cx="3902030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28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cryptocurrency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2319621" y="2921169"/>
            <a:ext cx="4504759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“code is law”</a:t>
            </a:r>
          </a:p>
        </p:txBody>
      </p:sp>
    </p:spTree>
    <p:extLst>
      <p:ext uri="{BB962C8B-B14F-4D97-AF65-F5344CB8AC3E}">
        <p14:creationId xmlns:p14="http://schemas.microsoft.com/office/powerpoint/2010/main" val="85648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>
                <a:solidFill>
                  <a:srgbClr val="FFFF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96">
            <a:off x="592665" y="-1003304"/>
            <a:ext cx="6485467" cy="84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9">
            <a:off x="2078567" y="1861710"/>
            <a:ext cx="73914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191">
            <a:off x="171918" y="3004632"/>
            <a:ext cx="7326959" cy="77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132">
            <a:off x="2696843" y="4187942"/>
            <a:ext cx="6848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417898" y="5708659"/>
            <a:ext cx="6308204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hyperventilation about effect on future of finance</a:t>
            </a:r>
          </a:p>
        </p:txBody>
      </p:sp>
    </p:spTree>
    <p:extLst>
      <p:ext uri="{BB962C8B-B14F-4D97-AF65-F5344CB8AC3E}">
        <p14:creationId xmlns:p14="http://schemas.microsoft.com/office/powerpoint/2010/main" val="25606996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81726</TotalTime>
  <Words>3249</Words>
  <Application>Microsoft Office PowerPoint</Application>
  <PresentationFormat>Overhead</PresentationFormat>
  <Paragraphs>663</Paragraphs>
  <Slides>75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Marlett</vt:lpstr>
      <vt:lpstr>Comic Sans MS</vt:lpstr>
      <vt:lpstr>Lucida Console</vt:lpstr>
      <vt:lpstr>Arial</vt:lpstr>
      <vt:lpstr>Consolas</vt:lpstr>
      <vt:lpstr>Blank Presentation</vt:lpstr>
      <vt:lpstr>PowerPoint Presentation</vt:lpstr>
      <vt:lpstr>PowerPoint Presentation</vt:lpstr>
      <vt:lpstr>PowerPoint Presentation</vt:lpstr>
      <vt:lpstr>Your code review</vt:lpstr>
      <vt:lpstr>Next Four Lectures</vt:lpstr>
      <vt:lpstr>Re-Entrancy Attack</vt:lpstr>
      <vt:lpstr>PowerPoint Presentation</vt:lpstr>
      <vt:lpstr>PowerPoint Presentation</vt:lpstr>
      <vt:lpstr>PowerPoint Presentation</vt:lpstr>
      <vt:lpstr>Schematic DAO Code</vt:lpstr>
      <vt:lpstr>Schematic DAO Code</vt:lpstr>
      <vt:lpstr>Schematic DAO Code</vt:lpstr>
      <vt:lpstr>Schematic DAO Code</vt:lpstr>
      <vt:lpstr>Schematic DAO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Rationale for Hard Fork</vt:lpstr>
      <vt:lpstr>I don’t care what you say …</vt:lpstr>
      <vt:lpstr>This talk is not about Bitcoin</vt:lpstr>
      <vt:lpstr>PowerPoint Presentation</vt:lpstr>
      <vt:lpstr>Prevention</vt:lpstr>
      <vt:lpstr>Silent Overflow Attack</vt:lpstr>
      <vt:lpstr>Example</vt:lpstr>
      <vt:lpstr>Example</vt:lpstr>
      <vt:lpstr>Example</vt:lpstr>
      <vt:lpstr>Example</vt:lpstr>
      <vt:lpstr>Example</vt:lpstr>
      <vt:lpstr>Example</vt:lpstr>
      <vt:lpstr>Example</vt:lpstr>
      <vt:lpstr>You Got a Problem with That?</vt:lpstr>
      <vt:lpstr>You Got a Problem with That?</vt:lpstr>
      <vt:lpstr>PowerPoint Presentation</vt:lpstr>
      <vt:lpstr>This Happened</vt:lpstr>
      <vt:lpstr>This Happened</vt:lpstr>
      <vt:lpstr>This Happened</vt:lpstr>
      <vt:lpstr>This Happened</vt:lpstr>
      <vt:lpstr>This Happened</vt:lpstr>
      <vt:lpstr>This Happened</vt:lpstr>
      <vt:lpstr>This Happened</vt:lpstr>
      <vt:lpstr>Floating Point Precision</vt:lpstr>
      <vt:lpstr>PowerPoint Presentation</vt:lpstr>
      <vt:lpstr>PowerPoint Presentation</vt:lpstr>
      <vt:lpstr>Prevention</vt:lpstr>
      <vt:lpstr>This Happened</vt:lpstr>
      <vt:lpstr>Unexpected Ether Attack</vt:lpstr>
      <vt:lpstr>Sending Ether</vt:lpstr>
      <vt:lpstr>Sending Ether</vt:lpstr>
      <vt:lpstr>Controlling Ether Receipt</vt:lpstr>
      <vt:lpstr>Ether You Cannot Refuse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DelegateCall Attack </vt:lpstr>
      <vt:lpstr>DelegateCall Opcode</vt:lpstr>
      <vt:lpstr>Composite Wallet</vt:lpstr>
      <vt:lpstr>Composite Wallet</vt:lpstr>
      <vt:lpstr>Each Call</vt:lpstr>
      <vt:lpstr>Attack</vt:lpstr>
      <vt:lpstr>Attack</vt:lpstr>
      <vt:lpstr>Uh, Oh</vt:lpstr>
      <vt:lpstr>This Happened</vt:lpstr>
      <vt:lpstr>Prevention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1498</cp:revision>
  <cp:lastPrinted>2003-10-06T20:31:57Z</cp:lastPrinted>
  <dcterms:created xsi:type="dcterms:W3CDTF">1999-05-12T13:47:53Z</dcterms:created>
  <dcterms:modified xsi:type="dcterms:W3CDTF">2025-09-18T13:04:17Z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